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402" r:id="rId2"/>
    <p:sldMasterId id="2147485388" r:id="rId3"/>
    <p:sldMasterId id="214748539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5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995726-F1E2-4E44-87F6-04E27E674E8C}">
          <p14:sldIdLst>
            <p14:sldId id="256"/>
            <p14:sldId id="285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Smets" initials="SS" lastIdx="1" clrIdx="0">
    <p:extLst>
      <p:ext uri="{19B8F6BF-5375-455C-9EA6-DF929625EA0E}">
        <p15:presenceInfo xmlns:p15="http://schemas.microsoft.com/office/powerpoint/2012/main" userId="S-1-5-21-88094858-919529-1617787245-4199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F0"/>
    <a:srgbClr val="021F43"/>
    <a:srgbClr val="002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7699" autoAdjust="0"/>
  </p:normalViewPr>
  <p:slideViewPr>
    <p:cSldViewPr snapToGrid="0" snapToObjects="1">
      <p:cViewPr varScale="1">
        <p:scale>
          <a:sx n="43" d="100"/>
          <a:sy n="43" d="100"/>
        </p:scale>
        <p:origin x="867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261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A9168-FFD7-49EF-AFCE-F2C4A161004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516A14-EBEC-4435-8415-57F8F51AAA90}">
      <dgm:prSet phldrT="[Text]" custT="1"/>
      <dgm:spPr/>
      <dgm:t>
        <a:bodyPr/>
        <a:lstStyle/>
        <a:p>
          <a:r>
            <a:rPr lang="en-US" sz="2000" dirty="0"/>
            <a:t>HR statistics</a:t>
          </a:r>
        </a:p>
      </dgm:t>
    </dgm:pt>
    <dgm:pt modelId="{92E7E7E5-BDB0-402F-9A40-7BDA0838146E}" type="parTrans" cxnId="{3D4521E8-EA5F-453A-A503-BFD092E7FACD}">
      <dgm:prSet/>
      <dgm:spPr/>
      <dgm:t>
        <a:bodyPr/>
        <a:lstStyle/>
        <a:p>
          <a:endParaRPr lang="en-US"/>
        </a:p>
      </dgm:t>
    </dgm:pt>
    <dgm:pt modelId="{1793A72A-FB02-46D1-8EB0-C2BC4D2CABE1}" type="sibTrans" cxnId="{3D4521E8-EA5F-453A-A503-BFD092E7FACD}">
      <dgm:prSet/>
      <dgm:spPr/>
      <dgm:t>
        <a:bodyPr/>
        <a:lstStyle/>
        <a:p>
          <a:endParaRPr lang="en-US"/>
        </a:p>
      </dgm:t>
    </dgm:pt>
    <dgm:pt modelId="{EBC0B8FC-5B21-4710-9C0E-B69A9A5A4BA3}">
      <dgm:prSet phldrT="[Text]" custT="1"/>
      <dgm:spPr/>
      <dgm:t>
        <a:bodyPr/>
        <a:lstStyle/>
        <a:p>
          <a:r>
            <a:rPr lang="en-US" sz="2000" dirty="0"/>
            <a:t>Employee survey</a:t>
          </a:r>
        </a:p>
      </dgm:t>
    </dgm:pt>
    <dgm:pt modelId="{5E063E16-4391-471F-8999-7A143DCE30EB}" type="parTrans" cxnId="{E236981C-CC9A-4853-87E3-A0EA681D23FE}">
      <dgm:prSet/>
      <dgm:spPr/>
      <dgm:t>
        <a:bodyPr/>
        <a:lstStyle/>
        <a:p>
          <a:endParaRPr lang="en-US"/>
        </a:p>
      </dgm:t>
    </dgm:pt>
    <dgm:pt modelId="{4C086838-B90C-4D48-97C5-F295B93473F5}" type="sibTrans" cxnId="{E236981C-CC9A-4853-87E3-A0EA681D23FE}">
      <dgm:prSet/>
      <dgm:spPr/>
      <dgm:t>
        <a:bodyPr/>
        <a:lstStyle/>
        <a:p>
          <a:endParaRPr lang="en-US"/>
        </a:p>
      </dgm:t>
    </dgm:pt>
    <dgm:pt modelId="{4B8F8182-1FD0-40AD-83C6-4FB4BDE67C1C}">
      <dgm:prSet phldrT="[Text]" custT="1"/>
      <dgm:spPr/>
      <dgm:t>
        <a:bodyPr/>
        <a:lstStyle/>
        <a:p>
          <a:r>
            <a:rPr lang="en-US" sz="2000" dirty="0"/>
            <a:t>HR policies&amp; practices</a:t>
          </a:r>
        </a:p>
      </dgm:t>
    </dgm:pt>
    <dgm:pt modelId="{BC3254E7-C385-47E2-86A3-781E462EFEAB}" type="parTrans" cxnId="{9C167D3B-35DB-48D0-943F-20E47CAC7A66}">
      <dgm:prSet/>
      <dgm:spPr/>
      <dgm:t>
        <a:bodyPr/>
        <a:lstStyle/>
        <a:p>
          <a:endParaRPr lang="en-US"/>
        </a:p>
      </dgm:t>
    </dgm:pt>
    <dgm:pt modelId="{E52A0095-2139-4590-8C29-78C5BD8DCBDD}" type="sibTrans" cxnId="{9C167D3B-35DB-48D0-943F-20E47CAC7A66}">
      <dgm:prSet/>
      <dgm:spPr/>
      <dgm:t>
        <a:bodyPr/>
        <a:lstStyle/>
        <a:p>
          <a:endParaRPr lang="en-US"/>
        </a:p>
      </dgm:t>
    </dgm:pt>
    <dgm:pt modelId="{7D9E5224-4074-4B66-B5BC-01669E1A171D}">
      <dgm:prSet phldrT="[Text]" custT="1"/>
      <dgm:spPr/>
      <dgm:t>
        <a:bodyPr/>
        <a:lstStyle/>
        <a:p>
          <a:r>
            <a:rPr lang="en-US" sz="2000" dirty="0"/>
            <a:t>Pay gap analysis</a:t>
          </a:r>
        </a:p>
      </dgm:t>
    </dgm:pt>
    <dgm:pt modelId="{C098C7AF-4D85-413D-9211-D9F2B98450BA}" type="parTrans" cxnId="{21D50DF5-2514-41E8-AB69-8903BA3DC397}">
      <dgm:prSet/>
      <dgm:spPr/>
      <dgm:t>
        <a:bodyPr/>
        <a:lstStyle/>
        <a:p>
          <a:endParaRPr lang="en-US"/>
        </a:p>
      </dgm:t>
    </dgm:pt>
    <dgm:pt modelId="{78A57EC9-C951-4411-B95C-D6D90C946DD9}" type="sibTrans" cxnId="{21D50DF5-2514-41E8-AB69-8903BA3DC397}">
      <dgm:prSet/>
      <dgm:spPr/>
      <dgm:t>
        <a:bodyPr/>
        <a:lstStyle/>
        <a:p>
          <a:endParaRPr lang="en-US"/>
        </a:p>
      </dgm:t>
    </dgm:pt>
    <dgm:pt modelId="{E7AFE276-E72C-4412-909D-9D346085192A}" type="pres">
      <dgm:prSet presAssocID="{3ABA9168-FFD7-49EF-AFCE-F2C4A1610042}" presName="matrix" presStyleCnt="0">
        <dgm:presLayoutVars>
          <dgm:chMax val="1"/>
          <dgm:dir/>
          <dgm:resizeHandles val="exact"/>
        </dgm:presLayoutVars>
      </dgm:prSet>
      <dgm:spPr/>
    </dgm:pt>
    <dgm:pt modelId="{A490E802-F8B8-4D2C-AB8C-CC93435CFBA7}" type="pres">
      <dgm:prSet presAssocID="{3ABA9168-FFD7-49EF-AFCE-F2C4A1610042}" presName="diamond" presStyleLbl="bgShp" presStyleIdx="0" presStyleCnt="1"/>
      <dgm:spPr/>
    </dgm:pt>
    <dgm:pt modelId="{43DFC0FB-3F71-4AD1-ABF6-E1DBC45F6F99}" type="pres">
      <dgm:prSet presAssocID="{3ABA9168-FFD7-49EF-AFCE-F2C4A1610042}" presName="quad1" presStyleLbl="node1" presStyleIdx="0" presStyleCnt="4" custScaleX="330664" custScaleY="75894" custLinFactX="-6316" custLinFactNeighborX="-100000" custLinFactNeighborY="13769">
        <dgm:presLayoutVars>
          <dgm:chMax val="0"/>
          <dgm:chPref val="0"/>
          <dgm:bulletEnabled val="1"/>
        </dgm:presLayoutVars>
      </dgm:prSet>
      <dgm:spPr/>
    </dgm:pt>
    <dgm:pt modelId="{4ADCAC41-55FC-4CBE-8C07-4DE6A88BEE23}" type="pres">
      <dgm:prSet presAssocID="{3ABA9168-FFD7-49EF-AFCE-F2C4A1610042}" presName="quad2" presStyleLbl="node1" presStyleIdx="1" presStyleCnt="4" custScaleX="330664" custScaleY="75894" custLinFactX="8743" custLinFactNeighborX="100000" custLinFactNeighborY="13769">
        <dgm:presLayoutVars>
          <dgm:chMax val="0"/>
          <dgm:chPref val="0"/>
          <dgm:bulletEnabled val="1"/>
        </dgm:presLayoutVars>
      </dgm:prSet>
      <dgm:spPr/>
    </dgm:pt>
    <dgm:pt modelId="{BF950DB4-7647-44CE-A45E-EA16F0AFEF63}" type="pres">
      <dgm:prSet presAssocID="{3ABA9168-FFD7-49EF-AFCE-F2C4A1610042}" presName="quad3" presStyleLbl="node1" presStyleIdx="2" presStyleCnt="4" custScaleX="338367" custScaleY="75894" custLinFactX="-939" custLinFactNeighborX="-100000" custLinFactNeighborY="-7189">
        <dgm:presLayoutVars>
          <dgm:chMax val="0"/>
          <dgm:chPref val="0"/>
          <dgm:bulletEnabled val="1"/>
        </dgm:presLayoutVars>
      </dgm:prSet>
      <dgm:spPr/>
    </dgm:pt>
    <dgm:pt modelId="{2FED87C8-4BF2-43D5-889C-8943619A7355}" type="pres">
      <dgm:prSet presAssocID="{3ABA9168-FFD7-49EF-AFCE-F2C4A1610042}" presName="quad4" presStyleLbl="node1" presStyleIdx="3" presStyleCnt="4" custScaleX="330664" custScaleY="75894" custLinFactX="13821" custLinFactNeighborX="100000" custLinFactNeighborY="-7189">
        <dgm:presLayoutVars>
          <dgm:chMax val="0"/>
          <dgm:chPref val="0"/>
          <dgm:bulletEnabled val="1"/>
        </dgm:presLayoutVars>
      </dgm:prSet>
      <dgm:spPr/>
    </dgm:pt>
  </dgm:ptLst>
  <dgm:cxnLst>
    <dgm:cxn modelId="{E236981C-CC9A-4853-87E3-A0EA681D23FE}" srcId="{3ABA9168-FFD7-49EF-AFCE-F2C4A1610042}" destId="{EBC0B8FC-5B21-4710-9C0E-B69A9A5A4BA3}" srcOrd="1" destOrd="0" parTransId="{5E063E16-4391-471F-8999-7A143DCE30EB}" sibTransId="{4C086838-B90C-4D48-97C5-F295B93473F5}"/>
    <dgm:cxn modelId="{F7DFC024-FA13-4E1D-B823-2BD51BBE5ED8}" type="presOf" srcId="{EBC0B8FC-5B21-4710-9C0E-B69A9A5A4BA3}" destId="{4ADCAC41-55FC-4CBE-8C07-4DE6A88BEE23}" srcOrd="0" destOrd="0" presId="urn:microsoft.com/office/officeart/2005/8/layout/matrix3"/>
    <dgm:cxn modelId="{BFAF3938-115B-45D4-8592-9ED94905BBE1}" type="presOf" srcId="{3ABA9168-FFD7-49EF-AFCE-F2C4A1610042}" destId="{E7AFE276-E72C-4412-909D-9D346085192A}" srcOrd="0" destOrd="0" presId="urn:microsoft.com/office/officeart/2005/8/layout/matrix3"/>
    <dgm:cxn modelId="{9C167D3B-35DB-48D0-943F-20E47CAC7A66}" srcId="{3ABA9168-FFD7-49EF-AFCE-F2C4A1610042}" destId="{4B8F8182-1FD0-40AD-83C6-4FB4BDE67C1C}" srcOrd="2" destOrd="0" parTransId="{BC3254E7-C385-47E2-86A3-781E462EFEAB}" sibTransId="{E52A0095-2139-4590-8C29-78C5BD8DCBDD}"/>
    <dgm:cxn modelId="{E7F41270-C9DF-4058-9873-69176576DF0A}" type="presOf" srcId="{4B8F8182-1FD0-40AD-83C6-4FB4BDE67C1C}" destId="{BF950DB4-7647-44CE-A45E-EA16F0AFEF63}" srcOrd="0" destOrd="0" presId="urn:microsoft.com/office/officeart/2005/8/layout/matrix3"/>
    <dgm:cxn modelId="{3F659B86-E750-45DF-9D1F-5F2EF6265E95}" type="presOf" srcId="{7D9E5224-4074-4B66-B5BC-01669E1A171D}" destId="{2FED87C8-4BF2-43D5-889C-8943619A7355}" srcOrd="0" destOrd="0" presId="urn:microsoft.com/office/officeart/2005/8/layout/matrix3"/>
    <dgm:cxn modelId="{39D50787-332D-4A11-BA89-15255529CFBF}" type="presOf" srcId="{DB516A14-EBEC-4435-8415-57F8F51AAA90}" destId="{43DFC0FB-3F71-4AD1-ABF6-E1DBC45F6F99}" srcOrd="0" destOrd="0" presId="urn:microsoft.com/office/officeart/2005/8/layout/matrix3"/>
    <dgm:cxn modelId="{3D4521E8-EA5F-453A-A503-BFD092E7FACD}" srcId="{3ABA9168-FFD7-49EF-AFCE-F2C4A1610042}" destId="{DB516A14-EBEC-4435-8415-57F8F51AAA90}" srcOrd="0" destOrd="0" parTransId="{92E7E7E5-BDB0-402F-9A40-7BDA0838146E}" sibTransId="{1793A72A-FB02-46D1-8EB0-C2BC4D2CABE1}"/>
    <dgm:cxn modelId="{21D50DF5-2514-41E8-AB69-8903BA3DC397}" srcId="{3ABA9168-FFD7-49EF-AFCE-F2C4A1610042}" destId="{7D9E5224-4074-4B66-B5BC-01669E1A171D}" srcOrd="3" destOrd="0" parTransId="{C098C7AF-4D85-413D-9211-D9F2B98450BA}" sibTransId="{78A57EC9-C951-4411-B95C-D6D90C946DD9}"/>
    <dgm:cxn modelId="{CA7368A8-072D-4537-BE4E-65FC8999695D}" type="presParOf" srcId="{E7AFE276-E72C-4412-909D-9D346085192A}" destId="{A490E802-F8B8-4D2C-AB8C-CC93435CFBA7}" srcOrd="0" destOrd="0" presId="urn:microsoft.com/office/officeart/2005/8/layout/matrix3"/>
    <dgm:cxn modelId="{97AEB629-0BBE-4444-A6A8-2D5D4D1200A1}" type="presParOf" srcId="{E7AFE276-E72C-4412-909D-9D346085192A}" destId="{43DFC0FB-3F71-4AD1-ABF6-E1DBC45F6F99}" srcOrd="1" destOrd="0" presId="urn:microsoft.com/office/officeart/2005/8/layout/matrix3"/>
    <dgm:cxn modelId="{971B6791-89EE-4DD1-9DC4-8E699D5B14DA}" type="presParOf" srcId="{E7AFE276-E72C-4412-909D-9D346085192A}" destId="{4ADCAC41-55FC-4CBE-8C07-4DE6A88BEE23}" srcOrd="2" destOrd="0" presId="urn:microsoft.com/office/officeart/2005/8/layout/matrix3"/>
    <dgm:cxn modelId="{8367CBCA-A326-465E-8081-22D429B5283D}" type="presParOf" srcId="{E7AFE276-E72C-4412-909D-9D346085192A}" destId="{BF950DB4-7647-44CE-A45E-EA16F0AFEF63}" srcOrd="3" destOrd="0" presId="urn:microsoft.com/office/officeart/2005/8/layout/matrix3"/>
    <dgm:cxn modelId="{797FFB9A-39A6-47BE-A633-DB81FA1EFD7A}" type="presParOf" srcId="{E7AFE276-E72C-4412-909D-9D346085192A}" destId="{2FED87C8-4BF2-43D5-889C-8943619A7355}" srcOrd="4" destOrd="0" presId="urn:microsoft.com/office/officeart/2005/8/layout/matrix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0E802-F8B8-4D2C-AB8C-CC93435CFBA7}">
      <dsp:nvSpPr>
        <dsp:cNvPr id="0" name=""/>
        <dsp:cNvSpPr/>
      </dsp:nvSpPr>
      <dsp:spPr>
        <a:xfrm>
          <a:off x="1819127" y="0"/>
          <a:ext cx="2037521" cy="203752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FC0FB-3F71-4AD1-ABF6-E1DBC45F6F99}">
      <dsp:nvSpPr>
        <dsp:cNvPr id="0" name=""/>
        <dsp:cNvSpPr/>
      </dsp:nvSpPr>
      <dsp:spPr>
        <a:xfrm>
          <a:off x="251403" y="302977"/>
          <a:ext cx="2627565" cy="603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HR statistics</a:t>
          </a:r>
        </a:p>
      </dsp:txBody>
      <dsp:txXfrm>
        <a:off x="280843" y="332417"/>
        <a:ext cx="2568685" cy="544198"/>
      </dsp:txXfrm>
    </dsp:sp>
    <dsp:sp modelId="{4ADCAC41-55FC-4CBE-8C07-4DE6A88BEE23}">
      <dsp:nvSpPr>
        <dsp:cNvPr id="0" name=""/>
        <dsp:cNvSpPr/>
      </dsp:nvSpPr>
      <dsp:spPr>
        <a:xfrm>
          <a:off x="2816092" y="302977"/>
          <a:ext cx="2627565" cy="603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Employee survey</a:t>
          </a:r>
        </a:p>
      </dsp:txBody>
      <dsp:txXfrm>
        <a:off x="2845532" y="332417"/>
        <a:ext cx="2568685" cy="544198"/>
      </dsp:txXfrm>
    </dsp:sp>
    <dsp:sp modelId="{BF950DB4-7647-44CE-A45E-EA16F0AFEF63}">
      <dsp:nvSpPr>
        <dsp:cNvPr id="0" name=""/>
        <dsp:cNvSpPr/>
      </dsp:nvSpPr>
      <dsp:spPr>
        <a:xfrm>
          <a:off x="263525" y="992197"/>
          <a:ext cx="2688776" cy="603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HR policies&amp; practices</a:t>
          </a:r>
        </a:p>
      </dsp:txBody>
      <dsp:txXfrm>
        <a:off x="292965" y="1021637"/>
        <a:ext cx="2629896" cy="544198"/>
      </dsp:txXfrm>
    </dsp:sp>
    <dsp:sp modelId="{2FED87C8-4BF2-43D5-889C-8943619A7355}">
      <dsp:nvSpPr>
        <dsp:cNvPr id="0" name=""/>
        <dsp:cNvSpPr/>
      </dsp:nvSpPr>
      <dsp:spPr>
        <a:xfrm>
          <a:off x="2856443" y="992197"/>
          <a:ext cx="2627565" cy="603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Pay gap analysis</a:t>
          </a:r>
        </a:p>
      </dsp:txBody>
      <dsp:txXfrm>
        <a:off x="2885883" y="1021637"/>
        <a:ext cx="2568685" cy="54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9"/>
          </a:xfrm>
          <a:prstGeom prst="rect">
            <a:avLst/>
          </a:prstGeom>
        </p:spPr>
        <p:txBody>
          <a:bodyPr vert="horz" lIns="95194" tIns="47598" rIns="95194" bIns="47598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6" y="0"/>
            <a:ext cx="3170583" cy="480389"/>
          </a:xfrm>
          <a:prstGeom prst="rect">
            <a:avLst/>
          </a:prstGeom>
        </p:spPr>
        <p:txBody>
          <a:bodyPr vert="horz" wrap="square" lIns="95194" tIns="47598" rIns="95194" bIns="4759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98B76C-46F2-4F40-90B4-A930B6D1F519}" type="datetimeFigureOut">
              <a:rPr lang="en-US" altLang="en-US"/>
              <a:pPr>
                <a:defRPr/>
              </a:pPr>
              <a:t>5/20/2019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172"/>
            <a:ext cx="3170583" cy="480389"/>
          </a:xfrm>
          <a:prstGeom prst="rect">
            <a:avLst/>
          </a:prstGeom>
        </p:spPr>
        <p:txBody>
          <a:bodyPr vert="horz" lIns="95194" tIns="47598" rIns="95194" bIns="47598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6" y="9119172"/>
            <a:ext cx="3170583" cy="480389"/>
          </a:xfrm>
          <a:prstGeom prst="rect">
            <a:avLst/>
          </a:prstGeom>
        </p:spPr>
        <p:txBody>
          <a:bodyPr vert="horz" wrap="square" lIns="95194" tIns="47598" rIns="95194" bIns="4759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240320-DBAC-4722-88F3-7C6206E88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678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9"/>
          </a:xfrm>
          <a:prstGeom prst="rect">
            <a:avLst/>
          </a:prstGeom>
        </p:spPr>
        <p:txBody>
          <a:bodyPr vert="horz" lIns="95194" tIns="47598" rIns="95194" bIns="47598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6" y="0"/>
            <a:ext cx="3170583" cy="480389"/>
          </a:xfrm>
          <a:prstGeom prst="rect">
            <a:avLst/>
          </a:prstGeom>
        </p:spPr>
        <p:txBody>
          <a:bodyPr vert="horz" wrap="square" lIns="95194" tIns="47598" rIns="95194" bIns="4759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5E28C7-99EF-4C29-B2FE-4BF6A49E22DF}" type="datetimeFigureOut">
              <a:rPr lang="en-US" altLang="en-US"/>
              <a:pPr>
                <a:defRPr/>
              </a:pPr>
              <a:t>5/20/2019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94" tIns="47598" rIns="95194" bIns="4759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30"/>
            <a:ext cx="5850835" cy="4320213"/>
          </a:xfrm>
          <a:prstGeom prst="rect">
            <a:avLst/>
          </a:prstGeom>
        </p:spPr>
        <p:txBody>
          <a:bodyPr vert="horz" lIns="95194" tIns="47598" rIns="95194" bIns="4759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172"/>
            <a:ext cx="3170583" cy="480389"/>
          </a:xfrm>
          <a:prstGeom prst="rect">
            <a:avLst/>
          </a:prstGeom>
        </p:spPr>
        <p:txBody>
          <a:bodyPr vert="horz" lIns="95194" tIns="47598" rIns="95194" bIns="47598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6" y="9119172"/>
            <a:ext cx="3170583" cy="480389"/>
          </a:xfrm>
          <a:prstGeom prst="rect">
            <a:avLst/>
          </a:prstGeom>
        </p:spPr>
        <p:txBody>
          <a:bodyPr vert="horz" wrap="square" lIns="95194" tIns="47598" rIns="95194" bIns="4759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27CE920-BC4E-4EF0-973E-FD48CA1CE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14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CE920-BC4E-4EF0-973E-FD48CA1CE24D}" type="slidenum">
              <a:rPr lang="en-US" altLang="en-US" smtClean="0"/>
              <a:pPr>
                <a:defRPr/>
              </a:pPr>
              <a:t>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863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CE920-BC4E-4EF0-973E-FD48CA1CE24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35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920-BC4E-4EF0-973E-FD48CA1CE24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00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for flexible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920-BC4E-4EF0-973E-FD48CA1CE24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98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4487863"/>
            <a:ext cx="9144000" cy="237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31112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7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97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75" name="Text Placeholder 331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97" y="3717890"/>
            <a:ext cx="5606270" cy="59375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0"/>
              </a:spcBef>
              <a:defRPr sz="1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Name of Presenter, Title</a:t>
            </a:r>
            <a:br>
              <a:rPr lang="en-US" dirty="0"/>
            </a:br>
            <a:r>
              <a:rPr lang="en-US" dirty="0"/>
              <a:t>Location, Date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9" y="4916688"/>
            <a:ext cx="414157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oup 65"/>
          <p:cNvGrpSpPr>
            <a:grpSpLocks/>
          </p:cNvGrpSpPr>
          <p:nvPr userDrawn="1"/>
        </p:nvGrpSpPr>
        <p:grpSpPr bwMode="auto">
          <a:xfrm>
            <a:off x="371789" y="6269053"/>
            <a:ext cx="8224315" cy="261049"/>
            <a:chOff x="202219" y="1895846"/>
            <a:chExt cx="8223381" cy="261239"/>
          </a:xfrm>
        </p:grpSpPr>
        <p:sp>
          <p:nvSpPr>
            <p:cNvPr id="74" name="TextBox 66"/>
            <p:cNvSpPr txBox="1">
              <a:spLocks noChangeArrowheads="1"/>
            </p:cNvSpPr>
            <p:nvPr userDrawn="1"/>
          </p:nvSpPr>
          <p:spPr bwMode="auto">
            <a:xfrm>
              <a:off x="202219" y="1895846"/>
              <a:ext cx="8223381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ts val="200"/>
                </a:spcBef>
              </a:pPr>
              <a:r>
                <a:rPr lang="en-US" altLang="en-US" sz="1400" b="0" dirty="0">
                  <a:solidFill>
                    <a:schemeClr val="tx1"/>
                  </a:solidFill>
                  <a:latin typeface="+mn-lt"/>
                </a:rPr>
                <a:t>www.worldbank.org/water  |  www.blogs.worldbank.org/water   |        @</a:t>
              </a:r>
              <a:r>
                <a:rPr lang="en-US" altLang="en-US" sz="1400" b="0" dirty="0" err="1">
                  <a:solidFill>
                    <a:schemeClr val="tx1"/>
                  </a:solidFill>
                  <a:latin typeface="+mn-lt"/>
                </a:rPr>
                <a:t>WorldBankWater</a:t>
              </a:r>
              <a:endParaRPr lang="en-US" alt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80" name="Picture 5" descr="http://www.clipartbest.com/cliparts/ace/KAn/aceKAnqBi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38" y="1919341"/>
              <a:ext cx="237744" cy="23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61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4487863"/>
            <a:ext cx="9144000" cy="237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95555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WRITE “THANK YOU”, “GRACIAS” OR “MERCI” HERE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9" y="4916688"/>
            <a:ext cx="414157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Group 65"/>
          <p:cNvGrpSpPr>
            <a:grpSpLocks/>
          </p:cNvGrpSpPr>
          <p:nvPr userDrawn="1"/>
        </p:nvGrpSpPr>
        <p:grpSpPr bwMode="auto">
          <a:xfrm>
            <a:off x="371789" y="6269053"/>
            <a:ext cx="8224315" cy="261049"/>
            <a:chOff x="202219" y="1895846"/>
            <a:chExt cx="8223381" cy="261239"/>
          </a:xfrm>
        </p:grpSpPr>
        <p:sp>
          <p:nvSpPr>
            <p:cNvPr id="69" name="TextBox 66"/>
            <p:cNvSpPr txBox="1">
              <a:spLocks noChangeArrowheads="1"/>
            </p:cNvSpPr>
            <p:nvPr userDrawn="1"/>
          </p:nvSpPr>
          <p:spPr bwMode="auto">
            <a:xfrm>
              <a:off x="202219" y="1895846"/>
              <a:ext cx="8223381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ts val="200"/>
                </a:spcBef>
              </a:pPr>
              <a:r>
                <a:rPr lang="en-US" altLang="en-US" sz="1400" b="0" dirty="0">
                  <a:solidFill>
                    <a:schemeClr val="tx1"/>
                  </a:solidFill>
                  <a:latin typeface="+mn-lt"/>
                </a:rPr>
                <a:t>www.worldbank.org/water  |  www.blogs.worldbank.org/water   |        @</a:t>
              </a:r>
              <a:r>
                <a:rPr lang="en-US" altLang="en-US" sz="1400" b="0" dirty="0" err="1">
                  <a:solidFill>
                    <a:schemeClr val="tx1"/>
                  </a:solidFill>
                  <a:latin typeface="+mn-lt"/>
                </a:rPr>
                <a:t>WorldBankWater</a:t>
              </a:r>
              <a:endParaRPr lang="en-US" alt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2" name="Picture 5" descr="http://www.clipartbest.com/cliparts/ace/KAn/aceKAnqBi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38" y="1919341"/>
              <a:ext cx="237744" cy="23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0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 (Arial 30, Bold)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466850"/>
            <a:ext cx="8229600" cy="4592638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 (Arial 26)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</a:t>
            </a:r>
          </a:p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8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 (Arial 30, Bold)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448563"/>
            <a:ext cx="8229600" cy="45608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Picture, Graph, etc.</a:t>
            </a:r>
          </a:p>
        </p:txBody>
      </p:sp>
    </p:spTree>
    <p:extLst>
      <p:ext uri="{BB962C8B-B14F-4D97-AF65-F5344CB8AC3E}">
        <p14:creationId xmlns:p14="http://schemas.microsoft.com/office/powerpoint/2010/main" val="261417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2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492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3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29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</p:pic>
      <p:sp>
        <p:nvSpPr>
          <p:cNvPr id="6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7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1518897" y="1561432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r>
              <a:rPr lang="en-US" kern="0" dirty="0"/>
              <a:t>ADD NEW SECTION TITLE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3" y="6201229"/>
            <a:ext cx="23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3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1306550"/>
            <a:ext cx="7296726" cy="14504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NEW 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3074088"/>
            <a:ext cx="7328771" cy="23974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02" y="6199058"/>
            <a:ext cx="23008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97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1306550"/>
            <a:ext cx="7296726" cy="135352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kern="0" dirty="0"/>
              <a:t>ADD NEW 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3074088"/>
            <a:ext cx="7328771" cy="23974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3" y="6201229"/>
            <a:ext cx="23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0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79925"/>
            <a:ext cx="9144000" cy="2378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681311"/>
            <a:ext cx="8285018" cy="155015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6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Add New Section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4799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3" y="6201229"/>
            <a:ext cx="23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Cover slide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 (Arial 30, Bold)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386"/>
            <a:ext cx="8229600" cy="471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 (Arial 26)</a:t>
            </a:r>
          </a:p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03" y="6296381"/>
            <a:ext cx="184069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142512"/>
            <a:ext cx="9144000" cy="9144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1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18" r:id="rId2"/>
    <p:sldLayoutId id="2147485406" r:id="rId3"/>
    <p:sldLayoutId id="214748540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4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www.edge-cert.org/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7" y="123111"/>
            <a:ext cx="7531986" cy="3305889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Snapshot</a:t>
            </a:r>
            <a:br>
              <a:rPr lang="en-US" dirty="0"/>
            </a:br>
            <a:r>
              <a:rPr lang="en-US" dirty="0"/>
              <a:t>of Gender and Age Assessments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Tirana – Brasov - Prishtina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11970-601B-48E2-90A7-159C58A684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3074" y="5292539"/>
            <a:ext cx="1506387" cy="1565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F8790C-6F29-4813-9790-4D540D307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17" y="5991087"/>
            <a:ext cx="2325757" cy="8470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40A52-D9A6-46C0-B43F-7FD3812C6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7265"/>
            <a:ext cx="2787316" cy="630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21CE9-B4AA-435B-84BB-F3D5D953F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461" y="5292539"/>
            <a:ext cx="2524539" cy="15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3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C0DFC-85FC-4EDC-8737-A9E1759CA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5C99C-4C2C-43F0-845F-411CA0EDA3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79514"/>
            <a:ext cx="9144000" cy="5711276"/>
          </a:xfrm>
        </p:spPr>
        <p:txBody>
          <a:bodyPr>
            <a:normAutofit/>
          </a:bodyPr>
          <a:lstStyle/>
          <a:p>
            <a:r>
              <a:rPr lang="en-US" sz="2000" b="1" dirty="0"/>
              <a:t>I believe that men and women are given the same opportunities to be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hired </a:t>
            </a:r>
            <a:r>
              <a:rPr lang="en-US" sz="2000" b="1" dirty="0"/>
              <a:t>by this company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I believe that I am given fair opportunities to be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promoted</a:t>
            </a:r>
            <a:r>
              <a:rPr lang="en-US" sz="2000" b="1" dirty="0"/>
              <a:t> in this company: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0048A-C229-4C67-B652-DB1801562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573"/>
            <a:ext cx="9144000" cy="2488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3BA77-488D-4D5A-BBB0-5EFE6FD0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4947"/>
            <a:ext cx="9144000" cy="244305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4F6E30-BB9B-49E7-8597-2BA640A8DA03}"/>
              </a:ext>
            </a:extLst>
          </p:cNvPr>
          <p:cNvSpPr/>
          <p:nvPr/>
        </p:nvSpPr>
        <p:spPr>
          <a:xfrm>
            <a:off x="1600199" y="1689652"/>
            <a:ext cx="974035" cy="616225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6406DF-C8BF-4EB3-8563-122A1EB13C29}"/>
              </a:ext>
            </a:extLst>
          </p:cNvPr>
          <p:cNvSpPr/>
          <p:nvPr/>
        </p:nvSpPr>
        <p:spPr>
          <a:xfrm>
            <a:off x="1186068" y="4943061"/>
            <a:ext cx="974035" cy="616225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3C1F45-C355-428A-8167-D07AF78F982C}"/>
              </a:ext>
            </a:extLst>
          </p:cNvPr>
          <p:cNvSpPr/>
          <p:nvPr/>
        </p:nvSpPr>
        <p:spPr>
          <a:xfrm>
            <a:off x="4972877" y="1682989"/>
            <a:ext cx="974035" cy="616225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8C0728-E0D9-460D-8BD8-7E453737AC9D}"/>
              </a:ext>
            </a:extLst>
          </p:cNvPr>
          <p:cNvSpPr/>
          <p:nvPr/>
        </p:nvSpPr>
        <p:spPr>
          <a:xfrm>
            <a:off x="4938089" y="4943060"/>
            <a:ext cx="974035" cy="616225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5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BF04-0B5F-45DA-9018-A40716FC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274638"/>
            <a:ext cx="9143999" cy="710100"/>
          </a:xfrm>
        </p:spPr>
        <p:txBody>
          <a:bodyPr>
            <a:noAutofit/>
          </a:bodyPr>
          <a:lstStyle/>
          <a:p>
            <a:r>
              <a:rPr lang="en-US" sz="2400" dirty="0"/>
              <a:t>Perceptions on equal pay may differ between men and women…. statistical assessment and communication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4BF6F-DFCE-4DC9-B357-8752A78E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197FE-2C73-43E2-830D-352E7CB7CB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9452" y="1448563"/>
            <a:ext cx="8845826" cy="4932359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I am being paid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fairly </a:t>
            </a:r>
            <a:r>
              <a:rPr lang="en-US" sz="2000" b="1" dirty="0"/>
              <a:t>for the work I do compared to others in similar roles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Pay gap assessment for Brasov utility found that – when taking into account age, years with the company, level of responsibility, type of job, the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unexplained pay gap was around 6 percent in favor of women </a:t>
            </a:r>
            <a:r>
              <a:rPr lang="en-US" sz="2000" dirty="0"/>
              <a:t>compared to men in similar situations (inclusive of bonuses)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F3767-E817-4743-B8DB-CB8D2636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2166"/>
            <a:ext cx="9144000" cy="25136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700ED5F-7313-4C87-9A2E-DBED93FB13F6}"/>
              </a:ext>
            </a:extLst>
          </p:cNvPr>
          <p:cNvSpPr/>
          <p:nvPr/>
        </p:nvSpPr>
        <p:spPr>
          <a:xfrm>
            <a:off x="927651" y="2835928"/>
            <a:ext cx="974035" cy="616225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8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CA6CCF-57B7-46AB-9289-D1DCF110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" y="661189"/>
            <a:ext cx="4045225" cy="29536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6877F-FD3D-4EF7-8DE2-CB4E89ED0A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481013" cy="365125"/>
          </a:xfrm>
        </p:spPr>
        <p:txBody>
          <a:bodyPr/>
          <a:lstStyle/>
          <a:p>
            <a:fld id="{F9F971E6-D8D4-4C59-A1A0-5FE329A63D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238646-2099-4684-A8B9-4CAB6671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549" y="491375"/>
            <a:ext cx="3796747" cy="2715965"/>
          </a:xfrm>
        </p:spPr>
        <p:txBody>
          <a:bodyPr>
            <a:noAutofit/>
          </a:bodyPr>
          <a:lstStyle/>
          <a:p>
            <a:r>
              <a:rPr lang="en-US" sz="2400" dirty="0"/>
              <a:t>Thanks to </a:t>
            </a:r>
            <a:r>
              <a:rPr lang="en-US" sz="2400"/>
              <a:t>pioneering utilities </a:t>
            </a:r>
            <a:r>
              <a:rPr lang="en-US" sz="2400" dirty="0"/>
              <a:t>of Brasov, Tirana and Prishtina for sharing their learning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69201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2D5470-E48C-4F77-AB61-3E578650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25" y="274638"/>
            <a:ext cx="9248291" cy="710100"/>
          </a:xfrm>
        </p:spPr>
        <p:txBody>
          <a:bodyPr>
            <a:normAutofit/>
          </a:bodyPr>
          <a:lstStyle/>
          <a:p>
            <a:r>
              <a:rPr lang="en-US" dirty="0"/>
              <a:t>Why a diverse and gender balanced workforce?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1E47DCE-DE8D-419F-9E77-4D70FED1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" y="1649897"/>
            <a:ext cx="9156739" cy="43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8D48C-95E0-40FC-9253-423A62826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06D12-743B-4B02-8500-B6D6254880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9A15CA-B404-4340-B272-7410041A4662}"/>
              </a:ext>
            </a:extLst>
          </p:cNvPr>
          <p:cNvSpPr txBox="1">
            <a:spLocks/>
          </p:cNvSpPr>
          <p:nvPr/>
        </p:nvSpPr>
        <p:spPr>
          <a:xfrm>
            <a:off x="176377" y="1298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Defining success in gender equality: </a:t>
            </a:r>
            <a:br>
              <a:rPr lang="en-US"/>
            </a:br>
            <a:r>
              <a:rPr lang="en-US"/>
              <a:t>looking at outcomes and processes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C1693-0FCA-42BA-A759-3A0035FC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3" y="1370516"/>
            <a:ext cx="8709206" cy="4116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59A82-AA34-4C87-9A97-C4116905F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791" b="36613"/>
          <a:stretch/>
        </p:blipFill>
        <p:spPr>
          <a:xfrm>
            <a:off x="0" y="5965576"/>
            <a:ext cx="3381626" cy="765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3581EF-5B43-4AD7-B361-19DF25F698ED}"/>
              </a:ext>
            </a:extLst>
          </p:cNvPr>
          <p:cNvSpPr txBox="1"/>
          <p:nvPr/>
        </p:nvSpPr>
        <p:spPr>
          <a:xfrm>
            <a:off x="1709814" y="6415749"/>
            <a:ext cx="1789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www.edge-cert.org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12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1312E82-8D4F-4F4E-9F15-ACD260BF1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241557"/>
              </p:ext>
            </p:extLst>
          </p:nvPr>
        </p:nvGraphicFramePr>
        <p:xfrm>
          <a:off x="3498830" y="4820478"/>
          <a:ext cx="5645170" cy="203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6159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BA8-7FDA-4799-8109-39429623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pipeline: Gender 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62CC48-88EA-4C83-B254-52F9C8C2F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71BC8-9855-4469-8278-D63012DB16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FD160-E0EA-44CE-8E56-06AB61070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87"/>
          <a:stretch/>
        </p:blipFill>
        <p:spPr>
          <a:xfrm>
            <a:off x="0" y="1192695"/>
            <a:ext cx="9144000" cy="5469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2F5E5-C350-43EF-9B3C-75CFEE8C1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7" y="6131235"/>
            <a:ext cx="1304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4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5D8E-4C61-4A87-8488-E8AD7BED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Aging workforce requires the need to rethink renewal and transition planning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FFA09-539D-4FB1-BFB6-FD6D46B7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1CF5A-C522-420F-A97B-A494151A3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" t="40800" r="1086"/>
          <a:stretch/>
        </p:blipFill>
        <p:spPr>
          <a:xfrm>
            <a:off x="0" y="2215662"/>
            <a:ext cx="9144000" cy="1799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106D2-06C2-4C53-A0B9-A2128A265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5155"/>
            <a:ext cx="1362075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18734-A5A0-4B2F-AC14-0DC148C25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2" y="6131235"/>
            <a:ext cx="1304925" cy="571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FE36BF-6648-4C71-B977-F34329155C49}"/>
              </a:ext>
            </a:extLst>
          </p:cNvPr>
          <p:cNvSpPr txBox="1">
            <a:spLocks/>
          </p:cNvSpPr>
          <p:nvPr/>
        </p:nvSpPr>
        <p:spPr>
          <a:xfrm>
            <a:off x="321366" y="4193686"/>
            <a:ext cx="8229600" cy="161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Almost 60% of workforce is over 49 years old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Highest representation of women in 29-38 year bracket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Most exists occur at 59 and older</a:t>
            </a:r>
          </a:p>
        </p:txBody>
      </p:sp>
    </p:spTree>
    <p:extLst>
      <p:ext uri="{BB962C8B-B14F-4D97-AF65-F5344CB8AC3E}">
        <p14:creationId xmlns:p14="http://schemas.microsoft.com/office/powerpoint/2010/main" val="296248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D4ED-9090-4C2C-BB02-DC23210B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7" y="219268"/>
            <a:ext cx="9064486" cy="710100"/>
          </a:xfrm>
        </p:spPr>
        <p:txBody>
          <a:bodyPr>
            <a:noAutofit/>
          </a:bodyPr>
          <a:lstStyle/>
          <a:p>
            <a:r>
              <a:rPr lang="en-US" sz="2800" dirty="0"/>
              <a:t>Women are more likely to be recruited at operational level and less likely to be promoted than men….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CA5C2-1952-4CF3-821A-E59A7D397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E9695-9E8F-4C5E-BA7E-3D4ACA8D0A9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757" y="1279598"/>
            <a:ext cx="8229600" cy="4560887"/>
          </a:xfrm>
        </p:spPr>
        <p:txBody>
          <a:bodyPr>
            <a:normAutofit/>
          </a:bodyPr>
          <a:lstStyle/>
          <a:p>
            <a:r>
              <a:rPr lang="en-US" sz="1800" b="1" dirty="0"/>
              <a:t>Recruitments and Exits:</a:t>
            </a: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Promotions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89C97-552A-401B-91C6-3E2ECB17D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0"/>
          <a:stretch/>
        </p:blipFill>
        <p:spPr>
          <a:xfrm>
            <a:off x="39757" y="1603207"/>
            <a:ext cx="9064486" cy="1851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59543-7E62-4E23-A6AD-5B5D4291D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7" y="3879291"/>
            <a:ext cx="9144000" cy="1933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77567-31A9-4E6B-87AD-2C818D76B7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503" t="18258" r="-525" b="16273"/>
          <a:stretch/>
        </p:blipFill>
        <p:spPr>
          <a:xfrm>
            <a:off x="4680346" y="6059402"/>
            <a:ext cx="4423897" cy="679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1EAD2D-86F3-41A5-A6E4-80073B7028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75804" b="-1092"/>
          <a:stretch/>
        </p:blipFill>
        <p:spPr>
          <a:xfrm>
            <a:off x="228600" y="5863287"/>
            <a:ext cx="3309730" cy="941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EED53-FCD5-4CC9-BD51-4B225A51A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734" y="2036275"/>
            <a:ext cx="353017" cy="1386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94883-A0B4-4344-AC36-18EA061E93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156" y="2041894"/>
            <a:ext cx="321365" cy="1380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6CCD9B-DD8C-4743-866B-CB8D4E5E2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8983" y="2041894"/>
            <a:ext cx="322673" cy="1386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5C82F8-9B76-405A-B3E9-C92EBC84D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7118" y="2051068"/>
            <a:ext cx="281244" cy="1386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049B8F-56B6-43FA-9C25-75634D26E1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4748" y="2051068"/>
            <a:ext cx="264330" cy="13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4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6140-1F77-4F2A-844C-EF3345F0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274638"/>
            <a:ext cx="9034670" cy="710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retention or transition by female junior managers to women in top management is not (yet) happening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0B755-95A8-4205-B1AA-77F19A9B1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1F731-3932-405C-84AF-740E0F0B53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722466"/>
            <a:ext cx="8229600" cy="456088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b="1" dirty="0"/>
              <a:t>Board of Directors of Prishtina and Tirana had no female representation; Brasov 40 percent female representation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74F15-401D-4513-A3DF-50DE30ED2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252"/>
            <a:ext cx="9144000" cy="2648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9D88C-F655-4F75-BEB3-AAD1E408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5378"/>
            <a:ext cx="9144000" cy="3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3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D63C-891B-4181-920E-D28574B8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9220306" cy="710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is room to strengthen HR policies and practices and their effective implementation to promote diversity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EF55A-D4B8-434F-A7A2-48696711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47A70-3AE9-4973-A0FA-91B9E80F4F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448563"/>
            <a:ext cx="8458200" cy="521357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 for company culture, such practices could entail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100" dirty="0"/>
              <a:t>Diversity and inclusion policy and communication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100" dirty="0"/>
              <a:t>Top leadership commitment and targets in business plan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100" dirty="0"/>
              <a:t>Budget for diversity and inclusion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100" dirty="0"/>
              <a:t>Managers are accountable to improve diversity and inclusion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100" dirty="0"/>
              <a:t>Sexual harassment policy in place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C9EDB-8D41-4134-BFB2-354B56B8C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87" b="15897"/>
          <a:stretch/>
        </p:blipFill>
        <p:spPr>
          <a:xfrm>
            <a:off x="0" y="1272304"/>
            <a:ext cx="9091097" cy="35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9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DDAD-B09D-41BA-81EA-F6E9A5E0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key findings concerning effective policies and practices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952AFC-11B0-45A4-B317-6A48A6F10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EC750-D966-4AC0-B3B6-795034CEC3A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16125"/>
          <a:stretch/>
        </p:blipFill>
        <p:spPr>
          <a:xfrm>
            <a:off x="5145666" y="1212574"/>
            <a:ext cx="3998334" cy="56454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44EE09-E563-485B-8C3A-B7260D67D496}"/>
              </a:ext>
            </a:extLst>
          </p:cNvPr>
          <p:cNvSpPr txBox="1">
            <a:spLocks/>
          </p:cNvSpPr>
          <p:nvPr/>
        </p:nvSpPr>
        <p:spPr>
          <a:xfrm>
            <a:off x="228600" y="1589916"/>
            <a:ext cx="4750904" cy="507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Recruitment: </a:t>
            </a:r>
            <a:r>
              <a:rPr lang="en-US" sz="2400" b="0" dirty="0"/>
              <a:t>targets for gender composition at all levels, transition planning and gender-diverse candidate pools and interview teams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Flexible working: </a:t>
            </a:r>
            <a:r>
              <a:rPr lang="en-US" sz="2400" b="0" dirty="0"/>
              <a:t>Informal practices, but no systematic menu of options based on needs of male and female employees in a changing society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Leadership development: </a:t>
            </a:r>
            <a:r>
              <a:rPr lang="en-US" sz="2400" b="0" dirty="0"/>
              <a:t>limited access to formal leadership training and mentoring programs, and no systematic identification top talents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Equal pay: </a:t>
            </a:r>
            <a:r>
              <a:rPr lang="en-US" sz="2400" b="0" dirty="0"/>
              <a:t>legislation on equal pay; but no regular assessments; communication about compensation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Culture</a:t>
            </a:r>
            <a:r>
              <a:rPr lang="en-US" sz="2400" b="0" dirty="0"/>
              <a:t>: limited measures to promote inclusive company culture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8708868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ustom 1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 Slides">
  <a:themeElements>
    <a:clrScheme name="World Bank Water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osing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1422</TotalTime>
  <Words>437</Words>
  <Application>Microsoft Office PowerPoint</Application>
  <PresentationFormat>On-screen Show (4:3)</PresentationFormat>
  <Paragraphs>95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MS PGothic</vt:lpstr>
      <vt:lpstr>Andes ExtraLight</vt:lpstr>
      <vt:lpstr>Arial</vt:lpstr>
      <vt:lpstr>Calibri</vt:lpstr>
      <vt:lpstr>Times New Roman</vt:lpstr>
      <vt:lpstr>Trebuchet MS</vt:lpstr>
      <vt:lpstr>Wingdings</vt:lpstr>
      <vt:lpstr>Title Slide</vt:lpstr>
      <vt:lpstr>Text Slides</vt:lpstr>
      <vt:lpstr>Section Slides</vt:lpstr>
      <vt:lpstr>Closing slide</vt:lpstr>
      <vt:lpstr> Snapshot of Gender and Age Assessments  Tirana – Brasov - Prishtina </vt:lpstr>
      <vt:lpstr>Why a diverse and gender balanced workforce?</vt:lpstr>
      <vt:lpstr>PowerPoint Presentation</vt:lpstr>
      <vt:lpstr>Talent pipeline: Gender Composition</vt:lpstr>
      <vt:lpstr>Aging workforce requires the need to rethink renewal and transition planning process</vt:lpstr>
      <vt:lpstr>Women are more likely to be recruited at operational level and less likely to be promoted than men…. </vt:lpstr>
      <vt:lpstr>The retention or transition by female junior managers to women in top management is not (yet) happening</vt:lpstr>
      <vt:lpstr>There is room to strengthen HR policies and practices and their effective implementation to promote diversity</vt:lpstr>
      <vt:lpstr>Some key findings concerning effective policies and practices</vt:lpstr>
      <vt:lpstr>PowerPoint Presentation</vt:lpstr>
      <vt:lpstr>Perceptions on equal pay may differ between men and women…. statistical assessment and communication needed</vt:lpstr>
      <vt:lpstr>Thanks to pioneering utilities of Brasov, Tirana and Prishtina for sharing their learning and next steps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Zita Marie Julie De Pooter</dc:creator>
  <cp:lastModifiedBy>Susanna Smets</cp:lastModifiedBy>
  <cp:revision>181</cp:revision>
  <cp:lastPrinted>2018-07-03T14:05:45Z</cp:lastPrinted>
  <dcterms:created xsi:type="dcterms:W3CDTF">2014-07-28T18:22:11Z</dcterms:created>
  <dcterms:modified xsi:type="dcterms:W3CDTF">2019-05-20T10:22:04Z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</vt:lpwstr>
  </property>
  <property fmtid="{D5CDD505-2E9C-101B-9397-08002B2CF9AE}" pid="3" name="Offisync_UniqueId">
    <vt:lpwstr>143022</vt:lpwstr>
  </property>
  <property fmtid="{D5CDD505-2E9C-101B-9397-08002B2CF9AE}" pid="4" name="Jive_LatestUserAccountName">
    <vt:lpwstr>wb280080</vt:lpwstr>
  </property>
  <property fmtid="{D5CDD505-2E9C-101B-9397-08002B2CF9AE}" pid="5" name="Offisync_ServerID">
    <vt:lpwstr>d939fab4-716e-42cc-bfec-ffb0ab88b99b</vt:lpwstr>
  </property>
  <property fmtid="{D5CDD505-2E9C-101B-9397-08002B2CF9AE}" pid="6" name="Jive_VersionGuid">
    <vt:lpwstr>b6320a6d-aecc-4541-9c98-89755f4abcfa</vt:lpwstr>
  </property>
  <property fmtid="{D5CDD505-2E9C-101B-9397-08002B2CF9AE}" pid="7" name="Offisync_ProviderInitializationData">
    <vt:lpwstr>https://spark.worldbank.org</vt:lpwstr>
  </property>
</Properties>
</file>